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56" r:id="rId4"/>
    <p:sldId id="257" r:id="rId5"/>
    <p:sldId id="258" r:id="rId6"/>
    <p:sldId id="259" r:id="rId7"/>
    <p:sldId id="261" r:id="rId8"/>
    <p:sldId id="265" r:id="rId9"/>
    <p:sldId id="267" r:id="rId10"/>
    <p:sldId id="266" r:id="rId11"/>
    <p:sldId id="268" r:id="rId12"/>
    <p:sldId id="269" r:id="rId13"/>
    <p:sldId id="262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37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FD614-5E44-4368-8DFA-2FE5E08842A2}" type="datetimeFigureOut">
              <a:rPr lang="ru-RU" smtClean="0"/>
              <a:pPr/>
              <a:t>14.04.2015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F3F1-CF65-4E13-845E-83783800EB49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ГУЛЬНІ\Палёт у казку\resource\fons\1111111\good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28662" y="285728"/>
            <a:ext cx="5429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e-BY" sz="4800" b="1" dirty="0" smtClean="0">
                <a:solidFill>
                  <a:srgbClr val="FF0000"/>
                </a:solidFill>
                <a:latin typeface="Comic Sans MS" pitchFamily="66" charset="0"/>
              </a:rPr>
              <a:t>Д</a:t>
            </a:r>
            <a:r>
              <a:rPr lang="be-BY" sz="4800" b="1" dirty="0" smtClean="0">
                <a:solidFill>
                  <a:srgbClr val="0070C0"/>
                </a:solidFill>
                <a:latin typeface="Comic Sans MS" pitchFamily="66" charset="0"/>
              </a:rPr>
              <a:t>З</a:t>
            </a:r>
            <a:r>
              <a:rPr lang="be-BY" sz="4800" b="1" dirty="0" smtClean="0">
                <a:latin typeface="Comic Sans MS" pitchFamily="66" charset="0"/>
              </a:rPr>
              <a:t>Е</a:t>
            </a:r>
            <a:r>
              <a:rPr lang="be-BY" sz="4800" b="1" dirty="0" smtClean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Я</a:t>
            </a:r>
            <a:r>
              <a:rPr lang="be-BY" sz="4800" b="1" dirty="0" smtClean="0">
                <a:solidFill>
                  <a:srgbClr val="7030A0"/>
                </a:solidFill>
                <a:latin typeface="Comic Sans MS" pitchFamily="66" charset="0"/>
              </a:rPr>
              <a:t>С</a:t>
            </a:r>
            <a:r>
              <a:rPr lang="be-BY" sz="4800" b="1" dirty="0" smtClean="0">
                <a:solidFill>
                  <a:srgbClr val="C00000"/>
                </a:solidFill>
                <a:latin typeface="Comic Sans MS" pitchFamily="66" charset="0"/>
              </a:rPr>
              <a:t>Л</a:t>
            </a:r>
            <a:r>
              <a:rPr lang="be-BY" sz="4800" b="1" dirty="0" smtClean="0">
                <a:solidFill>
                  <a:srgbClr val="FFC000"/>
                </a:solidFill>
                <a:latin typeface="Comic Sans MS" pitchFamily="66" charset="0"/>
              </a:rPr>
              <a:t>О</a:t>
            </a:r>
            <a:r>
              <a:rPr lang="be-BY" sz="4800" b="1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В</a:t>
            </a:r>
            <a:r>
              <a:rPr lang="be-BY" sz="4800" b="1" dirty="0" smtClean="0">
                <a:solidFill>
                  <a:schemeClr val="bg2">
                    <a:lumMod val="25000"/>
                  </a:schemeClr>
                </a:solidFill>
                <a:latin typeface="Comic Sans MS" pitchFamily="66" charset="0"/>
              </a:rPr>
              <a:t>І</a:t>
            </a:r>
            <a:r>
              <a:rPr lang="be-BY" sz="4800" b="1" dirty="0" smtClean="0">
                <a:solidFill>
                  <a:srgbClr val="00B0F0"/>
                </a:solidFill>
                <a:latin typeface="Comic Sans MS" pitchFamily="66" charset="0"/>
              </a:rPr>
              <a:t>Я</a:t>
            </a:r>
            <a:endParaRPr lang="ru-RU" sz="4800" b="1" dirty="0">
              <a:solidFill>
                <a:srgbClr val="00B0F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1" y="785794"/>
            <a:ext cx="750099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e-BY" sz="4400" b="1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Да</a:t>
            </a:r>
            <a:r>
              <a:rPr lang="be-BY" sz="4400" b="1" dirty="0" smtClean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cs typeface="Times New Roman" pitchFamily="18" charset="0"/>
              </a:rPr>
              <a:t>маш</a:t>
            </a:r>
            <a:r>
              <a:rPr lang="be-BY" sz="4400" b="1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  <a:cs typeface="Times New Roman" pitchFamily="18" charset="0"/>
              </a:rPr>
              <a:t>няе</a:t>
            </a:r>
            <a:r>
              <a:rPr lang="be-BY" sz="4400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be-BY" sz="4400" b="1" dirty="0" smtClean="0">
                <a:solidFill>
                  <a:srgbClr val="7030A0"/>
                </a:solidFill>
                <a:latin typeface="Comic Sans MS" pitchFamily="66" charset="0"/>
                <a:cs typeface="Times New Roman" pitchFamily="18" charset="0"/>
              </a:rPr>
              <a:t>за</a:t>
            </a:r>
            <a:r>
              <a:rPr lang="be-BY" sz="4400" b="1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  <a:cs typeface="Times New Roman" pitchFamily="18" charset="0"/>
              </a:rPr>
              <a:t>дан</a:t>
            </a:r>
            <a:r>
              <a:rPr lang="be-BY" sz="4400" b="1" dirty="0" smtClean="0">
                <a:solidFill>
                  <a:srgbClr val="00B050"/>
                </a:solidFill>
                <a:latin typeface="Comic Sans MS" pitchFamily="66" charset="0"/>
                <a:cs typeface="Times New Roman" pitchFamily="18" charset="0"/>
              </a:rPr>
              <a:t>не</a:t>
            </a:r>
            <a:r>
              <a:rPr lang="be-BY" sz="4400" b="1" dirty="0" smtClean="0"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r>
              <a:rPr lang="be-BY" sz="4000" b="1" dirty="0" smtClean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cs typeface="Times New Roman" pitchFamily="18" charset="0"/>
              </a:rPr>
              <a:t>            § 64, практ. 492</a:t>
            </a:r>
          </a:p>
          <a:p>
            <a:endParaRPr lang="be-BY" sz="4400" b="1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be-BY" sz="4800" b="1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       </a:t>
            </a:r>
            <a:r>
              <a:rPr lang="be-BY" sz="5400" b="1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АД </a:t>
            </a:r>
            <a:r>
              <a:rPr lang="be-BY" sz="4400" b="1" dirty="0" smtClean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  <a:cs typeface="Times New Roman" pitchFamily="18" charset="0"/>
              </a:rPr>
              <a:t>§ 64, </a:t>
            </a:r>
            <a:r>
              <a:rPr lang="be-BY" sz="4000" b="1" dirty="0" smtClean="0">
                <a:solidFill>
                  <a:schemeClr val="accent2">
                    <a:lumMod val="75000"/>
                  </a:schemeClr>
                </a:solidFill>
                <a:latin typeface="Comic Sans MS" pitchFamily="66" charset="0"/>
                <a:cs typeface="Times New Roman" pitchFamily="18" charset="0"/>
              </a:rPr>
              <a:t>Скласці казку пра      ўзнікненне кветак на Зямлі. </a:t>
            </a:r>
            <a:endParaRPr lang="ru-RU" sz="3200" b="1" dirty="0">
              <a:solidFill>
                <a:schemeClr val="accent2">
                  <a:lumMod val="75000"/>
                </a:schemeClr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" name="Picture 5" descr="I:\ГУЛЬНІ\Палёт у казку\resource\пнг\дэльфін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4572008"/>
            <a:ext cx="1714512" cy="15344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7290" y="571480"/>
            <a:ext cx="585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e-BY" sz="5400" dirty="0" smtClean="0">
                <a:solidFill>
                  <a:srgbClr val="002060"/>
                </a:solidFill>
                <a:latin typeface="Comic Sans MS" pitchFamily="66" charset="0"/>
              </a:rPr>
              <a:t>Заданн</a:t>
            </a:r>
            <a:r>
              <a:rPr lang="en-US" sz="5400" smtClean="0">
                <a:solidFill>
                  <a:srgbClr val="002060"/>
                </a:solidFill>
                <a:latin typeface="Comic Sans MS" pitchFamily="66" charset="0"/>
              </a:rPr>
              <a:t>i</a:t>
            </a:r>
            <a:endParaRPr lang="ru-RU" sz="54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pic>
        <p:nvPicPr>
          <p:cNvPr id="1027" name="Picture 3" descr="J:\ГУЛЬНІ\Палёт у казку\resource\пнг\рак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643050"/>
            <a:ext cx="2257425" cy="20193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14480" y="1857364"/>
            <a:ext cx="5715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e-BY" sz="5400" dirty="0" smtClean="0">
                <a:solidFill>
                  <a:srgbClr val="C00000"/>
                </a:solidFill>
                <a:latin typeface="Comic Sans MS" pitchFamily="66" charset="0"/>
              </a:rPr>
              <a:t>Практ. 487,</a:t>
            </a:r>
          </a:p>
          <a:p>
            <a:pPr algn="ctr"/>
            <a:r>
              <a:rPr lang="be-BY" sz="5400" dirty="0" smtClean="0">
                <a:solidFill>
                  <a:srgbClr val="002060"/>
                </a:solidFill>
                <a:latin typeface="Comic Sans MS" pitchFamily="66" charset="0"/>
              </a:rPr>
              <a:t>АД</a:t>
            </a:r>
            <a:r>
              <a:rPr lang="be-BY" sz="5400" dirty="0" smtClean="0">
                <a:solidFill>
                  <a:srgbClr val="C00000"/>
                </a:solidFill>
                <a:latin typeface="Comic Sans MS" pitchFamily="66" charset="0"/>
              </a:rPr>
              <a:t> – індывідуальныя заданні</a:t>
            </a:r>
            <a:endParaRPr lang="ru-RU" sz="5400" dirty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ГУЛЬНІ\Палёт у казку\resource\fons\detskie oboi\CL-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71670" y="357166"/>
            <a:ext cx="4071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e-BY" sz="7200" dirty="0" smtClean="0">
                <a:solidFill>
                  <a:srgbClr val="7030A0"/>
                </a:solidFill>
                <a:latin typeface="Comic Sans MS" pitchFamily="66" charset="0"/>
              </a:rPr>
              <a:t>ТЭСТ</a:t>
            </a:r>
            <a:endParaRPr lang="ru-RU" sz="7200" dirty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:\Флешки\Белая\ГУЛЬНІ\Палёт у казку\resource\fons\detskie oboi\CL-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71670" y="4643446"/>
            <a:ext cx="662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e-BY" sz="3200" b="1" dirty="0" smtClean="0">
                <a:solidFill>
                  <a:srgbClr val="7030A0"/>
                </a:solidFill>
                <a:latin typeface="Comic Sans MS" pitchFamily="66" charset="0"/>
              </a:rPr>
              <a:t>Малайцы!!! Дзякуй за ўрок!</a:t>
            </a:r>
            <a:endParaRPr lang="ru-RU" sz="3200" b="1" dirty="0">
              <a:solidFill>
                <a:srgbClr val="7030A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:\Флешки\Белая\ГУЛЬНІ\Палёт у казку\resource\fons\1111111\good\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0"/>
            <a:ext cx="6786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e-BY" sz="5400" b="1" dirty="0" smtClean="0">
                <a:solidFill>
                  <a:srgbClr val="FF0000"/>
                </a:solidFill>
                <a:latin typeface="Comic Sans MS" pitchFamily="66" charset="0"/>
              </a:rPr>
              <a:t>Ар</a:t>
            </a:r>
            <a:r>
              <a:rPr lang="be-BY" sz="5400" b="1" dirty="0" smtClean="0">
                <a:solidFill>
                  <a:srgbClr val="FFC000"/>
                </a:solidFill>
                <a:latin typeface="Comic Sans MS" pitchFamily="66" charset="0"/>
              </a:rPr>
              <a:t>фа</a:t>
            </a:r>
            <a:r>
              <a:rPr lang="be-BY" sz="5400" b="1" dirty="0" smtClean="0">
                <a:solidFill>
                  <a:srgbClr val="FF0000"/>
                </a:solidFill>
                <a:latin typeface="Comic Sans MS" pitchFamily="66" charset="0"/>
              </a:rPr>
              <a:t>гра</a:t>
            </a:r>
            <a:r>
              <a:rPr lang="be-BY" sz="5400" b="1" dirty="0" smtClean="0">
                <a:solidFill>
                  <a:srgbClr val="0070C0"/>
                </a:solidFill>
                <a:latin typeface="Comic Sans MS" pitchFamily="66" charset="0"/>
              </a:rPr>
              <a:t>фі</a:t>
            </a:r>
            <a:r>
              <a:rPr lang="be-BY" sz="5400" b="1" dirty="0" smtClean="0">
                <a:solidFill>
                  <a:srgbClr val="FF0000"/>
                </a:solidFill>
                <a:latin typeface="Comic Sans MS" pitchFamily="66" charset="0"/>
              </a:rPr>
              <a:t>чн</a:t>
            </a:r>
            <a:r>
              <a:rPr lang="be-BY" sz="5400" b="1" dirty="0" smtClean="0">
                <a:solidFill>
                  <a:srgbClr val="00B050"/>
                </a:solidFill>
                <a:latin typeface="Comic Sans MS" pitchFamily="66" charset="0"/>
              </a:rPr>
              <a:t>ая</a:t>
            </a:r>
          </a:p>
          <a:p>
            <a:r>
              <a:rPr lang="be-BY" sz="5400" b="1" dirty="0" smtClean="0">
                <a:solidFill>
                  <a:srgbClr val="FF0000"/>
                </a:solidFill>
                <a:latin typeface="Comic Sans MS" pitchFamily="66" charset="0"/>
              </a:rPr>
              <a:t>  </a:t>
            </a:r>
            <a:r>
              <a:rPr lang="be-BY" sz="5400" b="1" dirty="0" smtClean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хві</a:t>
            </a:r>
            <a:r>
              <a:rPr lang="be-BY" sz="5400" b="1" dirty="0" smtClean="0">
                <a:solidFill>
                  <a:srgbClr val="00B0F0"/>
                </a:solidFill>
                <a:latin typeface="Comic Sans MS" pitchFamily="66" charset="0"/>
              </a:rPr>
              <a:t>лін</a:t>
            </a:r>
            <a:r>
              <a:rPr lang="be-BY" sz="5400" b="1" dirty="0" smtClean="0">
                <a:solidFill>
                  <a:srgbClr val="FF0000"/>
                </a:solidFill>
                <a:latin typeface="Comic Sans MS" pitchFamily="66" charset="0"/>
              </a:rPr>
              <a:t>ка</a:t>
            </a:r>
            <a:endParaRPr lang="ru-RU" sz="54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7158" y="714357"/>
            <a:ext cx="8429684" cy="2214577"/>
          </a:xfrm>
        </p:spPr>
        <p:txBody>
          <a:bodyPr>
            <a:normAutofit fontScale="90000"/>
          </a:bodyPr>
          <a:lstStyle/>
          <a:p>
            <a:pPr algn="l"/>
            <a:r>
              <a:rPr lang="be-BY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be-BY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be-BY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be-BY" b="1" dirty="0">
                <a:latin typeface="Times New Roman" pitchFamily="18" charset="0"/>
                <a:cs typeface="Times New Roman" pitchFamily="18" charset="0"/>
              </a:rPr>
            </a:br>
            <a:r>
              <a:rPr lang="be-BY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be-BY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be-BY" b="1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be-BY" b="1" dirty="0" smtClean="0">
                <a:latin typeface="Times New Roman" pitchFamily="18" charset="0"/>
                <a:cs typeface="Times New Roman" pitchFamily="18" charset="0"/>
              </a:rPr>
              <a:t>.  Выпраўце памылкі, растлумачце правапіс слоў:</a:t>
            </a:r>
            <a:br>
              <a:rPr lang="be-BY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dirty="0" smtClean="0">
                <a:latin typeface="Times New Roman" pitchFamily="18" charset="0"/>
                <a:cs typeface="Times New Roman" pitchFamily="18" charset="0"/>
              </a:rPr>
              <a:t>а) </a:t>
            </a:r>
            <a:r>
              <a:rPr lang="be-BY" i="1" dirty="0" smtClean="0">
                <a:latin typeface="Times New Roman" pitchFamily="18" charset="0"/>
                <a:cs typeface="Times New Roman" pitchFamily="18" charset="0"/>
              </a:rPr>
              <a:t>Не пакоіць;</a:t>
            </a:r>
            <a:br>
              <a:rPr lang="be-BY" i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i="1" dirty="0" smtClean="0">
                <a:latin typeface="Times New Roman" pitchFamily="18" charset="0"/>
                <a:cs typeface="Times New Roman" pitchFamily="18" charset="0"/>
              </a:rPr>
              <a:t>б) Не навідзець;</a:t>
            </a:r>
            <a:br>
              <a:rPr lang="be-BY" i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i="1" dirty="0" smtClean="0">
                <a:latin typeface="Times New Roman" pitchFamily="18" charset="0"/>
                <a:cs typeface="Times New Roman" pitchFamily="18" charset="0"/>
              </a:rPr>
              <a:t>в) Не згаджацца;</a:t>
            </a:r>
            <a:br>
              <a:rPr lang="be-BY" i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i="1" dirty="0" smtClean="0">
                <a:latin typeface="Times New Roman" pitchFamily="18" charset="0"/>
                <a:cs typeface="Times New Roman" pitchFamily="18" charset="0"/>
              </a:rPr>
              <a:t>г) Не здаровіцца;</a:t>
            </a:r>
            <a:br>
              <a:rPr lang="be-BY" i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i="1" dirty="0" smtClean="0">
                <a:latin typeface="Times New Roman" pitchFamily="18" charset="0"/>
                <a:cs typeface="Times New Roman" pitchFamily="18" charset="0"/>
              </a:rPr>
              <a:t>д) Невысокі</a:t>
            </a:r>
            <a:r>
              <a:rPr lang="be-BY" dirty="0" smtClean="0">
                <a:latin typeface="Times New Roman" pitchFamily="18" charset="0"/>
                <a:cs typeface="Times New Roman" pitchFamily="18" charset="0"/>
              </a:rPr>
              <a:t>, а нізкі.</a:t>
            </a:r>
            <a:br>
              <a:rPr lang="be-BY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dirty="0" smtClean="0">
                <a:latin typeface="Times New Roman" pitchFamily="18" charset="0"/>
                <a:cs typeface="Times New Roman" pitchFamily="18" charset="0"/>
              </a:rPr>
              <a:t>е) </a:t>
            </a:r>
            <a:r>
              <a:rPr lang="be-BY" i="1" dirty="0" smtClean="0">
                <a:latin typeface="Times New Roman" pitchFamily="18" charset="0"/>
                <a:cs typeface="Times New Roman" pitchFamily="18" charset="0"/>
              </a:rPr>
              <a:t>Не выкрыкваць.</a:t>
            </a:r>
            <a:r>
              <a:rPr lang="be-BY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be-BY" b="1" dirty="0" smtClean="0">
                <a:latin typeface="Times New Roman" pitchFamily="18" charset="0"/>
                <a:cs typeface="Times New Roman" pitchFamily="18" charset="0"/>
              </a:rPr>
            </a:b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I:\ГУЛЬНІ\Палёт у казку\resource\пнг\тыг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2500306"/>
            <a:ext cx="2511833" cy="29769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3" y="785794"/>
            <a:ext cx="8001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e-BY" sz="4000" b="1" dirty="0" smtClean="0">
                <a:latin typeface="Comic Sans MS" pitchFamily="66" charset="0"/>
                <a:cs typeface="Times New Roman" pitchFamily="18" charset="0"/>
              </a:rPr>
              <a:t>2.  Адзначце словы, у якіх на месцы пропуску трэба пісаць мяккі знак:</a:t>
            </a:r>
            <a:endParaRPr lang="ru-RU" sz="4000" b="1" dirty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2857496"/>
            <a:ext cx="75724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а) хто-небудз…;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б) штос…ці;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в) аб…езд;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г) кар…ерны;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д) с…піна.</a:t>
            </a:r>
          </a:p>
          <a:p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I:\ГУЛЬНІ\Палёт у казку\resource\пнг\чабурашк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3286124"/>
            <a:ext cx="2857500" cy="2857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857232"/>
            <a:ext cx="83582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e-BY" sz="4000" b="1" dirty="0" smtClean="0">
                <a:latin typeface="Comic Sans MS" pitchFamily="66" charset="0"/>
                <a:cs typeface="Times New Roman" pitchFamily="18" charset="0"/>
              </a:rPr>
              <a:t>3. Адзначце словы, якія запісаны верна: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а) барадзьба;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б) за універсытэтам;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в) клоўн;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г) страўс;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д) память;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е) ванна. </a:t>
            </a:r>
            <a:endParaRPr lang="ru-RU" sz="4000" dirty="0"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122" name="Picture 2" descr="I:\ГУЛЬНІ\Палёт у казку\resource\пнг\янот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2786058"/>
            <a:ext cx="2819794" cy="2991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357166"/>
            <a:ext cx="81439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e-BY" sz="4000" b="1" dirty="0" smtClean="0">
                <a:latin typeface="Comic Sans MS" pitchFamily="66" charset="0"/>
                <a:cs typeface="Times New Roman" pitchFamily="18" charset="0"/>
              </a:rPr>
              <a:t>4. Адзначце словы, у якіх деясловы стаяць у неазначальнай форме: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а) гаруюць;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б) пісаць;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в) мыюся;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г) нездаровіцца;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д) папіць;</a:t>
            </a:r>
          </a:p>
          <a:p>
            <a:r>
              <a:rPr lang="be-BY" sz="4000" dirty="0" smtClean="0">
                <a:latin typeface="Comic Sans MS" pitchFamily="66" charset="0"/>
                <a:cs typeface="Times New Roman" pitchFamily="18" charset="0"/>
              </a:rPr>
              <a:t>е) стаю.</a:t>
            </a:r>
            <a:endParaRPr lang="ru-RU" sz="4000" dirty="0"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ГУЛЬНІ\Палёт у казку\resource\fons\1111111\good\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pic>
        <p:nvPicPr>
          <p:cNvPr id="1027" name="Picture 3" descr="I:\ГУЛЬНІ\Палёт у казку\resource\пнг\акул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14290"/>
            <a:ext cx="2676525" cy="2867025"/>
          </a:xfrm>
          <a:prstGeom prst="rect">
            <a:avLst/>
          </a:prstGeom>
          <a:noFill/>
        </p:spPr>
      </p:pic>
      <p:pic>
        <p:nvPicPr>
          <p:cNvPr id="1028" name="Picture 4" descr="I:\ГУЛЬНІ\Палёт у казку\resource\пнг\васьміног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3500438"/>
            <a:ext cx="1689681" cy="1678416"/>
          </a:xfrm>
          <a:prstGeom prst="rect">
            <a:avLst/>
          </a:prstGeom>
          <a:noFill/>
        </p:spPr>
      </p:pic>
      <p:pic>
        <p:nvPicPr>
          <p:cNvPr id="1029" name="Picture 5" descr="I:\ГУЛЬНІ\Палёт у казку\resource\пнг\дэльфін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1500174"/>
            <a:ext cx="1714512" cy="1534489"/>
          </a:xfrm>
          <a:prstGeom prst="rect">
            <a:avLst/>
          </a:prstGeom>
          <a:noFill/>
        </p:spPr>
      </p:pic>
      <p:pic>
        <p:nvPicPr>
          <p:cNvPr id="1030" name="Picture 6" descr="I:\ГУЛЬНІ\Палёт у казку\resource\пнг\рак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43702" y="2571744"/>
            <a:ext cx="2257425" cy="20193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14942" y="1857364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e-BY" sz="2000" b="1" dirty="0" smtClean="0">
                <a:solidFill>
                  <a:srgbClr val="FF0000"/>
                </a:solidFill>
              </a:rPr>
              <a:t>Д</a:t>
            </a:r>
            <a:r>
              <a:rPr lang="en-US" sz="2000" b="1" dirty="0" smtClean="0">
                <a:solidFill>
                  <a:srgbClr val="FF0000"/>
                </a:solidFill>
              </a:rPr>
              <a:t>/</a:t>
            </a:r>
            <a:r>
              <a:rPr lang="be-BY" sz="2000" b="1" dirty="0" smtClean="0">
                <a:solidFill>
                  <a:srgbClr val="FF0000"/>
                </a:solidFill>
              </a:rPr>
              <a:t>з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488" y="407194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e-BY" b="1" dirty="0" smtClean="0">
                <a:solidFill>
                  <a:srgbClr val="FF0000"/>
                </a:solidFill>
              </a:rPr>
              <a:t>§64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6644" y="3357562"/>
            <a:ext cx="12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e-BY" b="1" dirty="0" smtClean="0">
                <a:solidFill>
                  <a:schemeClr val="bg1"/>
                </a:solidFill>
              </a:rPr>
              <a:t>Заданне ў класе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28596" y="0"/>
            <a:ext cx="8358246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e-BY" sz="3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Заданне 1.</a:t>
            </a:r>
            <a:r>
              <a:rPr kumimoji="0" lang="be-BY" sz="3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be-BY" sz="3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Пастаўце дзеясловы, што ў дужках, у цяперашнім часе.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be-BY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Тысячамі дарог</a:t>
            </a:r>
            <a:r>
              <a:rPr lang="be-BY" sz="3600" b="1" baseline="30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м</a:t>
            </a:r>
            <a:r>
              <a:rPr kumimoji="0" lang="be-BY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(збягаць) вясною снегавая вада.</a:t>
            </a:r>
            <a:r>
              <a:rPr lang="ru-RU" sz="1600" dirty="0" smtClean="0">
                <a:latin typeface="Comic Sans MS" pitchFamily="66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be-BY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Ёсць нейкія чары, паэзія ў гэтых ручаях, што (пракладаць)</a:t>
            </a:r>
            <a:r>
              <a:rPr lang="be-BY" sz="3600" b="1" baseline="30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с</a:t>
            </a:r>
            <a:r>
              <a:rPr kumimoji="0" lang="be-BY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пуціны вясне. Але яны</a:t>
            </a:r>
            <a:r>
              <a:rPr lang="be-BY" sz="3600" b="1" baseline="30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ф</a:t>
            </a:r>
            <a:r>
              <a:rPr kumimoji="0" lang="be-BY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(бегчы) безупынна, (бегчы), пакуль не (зліцца) ў бурныя патокі, пакуль не (ачысціць) зямлю ад снягоў.</a:t>
            </a:r>
            <a:endParaRPr kumimoji="0" lang="be-BY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57158" y="1428736"/>
            <a:ext cx="8643998" cy="1588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 descr="I:\ГУЛЬНІ\Палёт у казку\resource\пнг\акул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5028251"/>
            <a:ext cx="2071702" cy="18297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042" y="714356"/>
            <a:ext cx="6815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5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5400" b="1" dirty="0" err="1" smtClean="0">
                <a:latin typeface="Comic Sans MS" pitchFamily="66" charset="0"/>
                <a:cs typeface="Times New Roman" pitchFamily="18" charset="0"/>
              </a:rPr>
              <a:t>Чытаем</a:t>
            </a:r>
            <a:r>
              <a:rPr lang="ru-RU" sz="5400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5400" b="1" dirty="0" err="1" smtClean="0">
                <a:latin typeface="Comic Sans MS" pitchFamily="66" charset="0"/>
                <a:cs typeface="Times New Roman" pitchFamily="18" charset="0"/>
              </a:rPr>
              <a:t>інфармацыю</a:t>
            </a:r>
            <a:endParaRPr lang="ru-RU" sz="5400" b="1" dirty="0" smtClean="0"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5400" b="1" dirty="0" smtClean="0">
                <a:latin typeface="Comic Sans MS" pitchFamily="66" charset="0"/>
                <a:cs typeface="Times New Roman" pitchFamily="18" charset="0"/>
              </a:rPr>
              <a:t> § 64</a:t>
            </a:r>
            <a:endParaRPr lang="ru-RU" sz="5400" b="1" dirty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1670" y="428604"/>
            <a:ext cx="7072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 smtClean="0">
                <a:latin typeface="Comic Sans MS" pitchFamily="66" charset="0"/>
                <a:cs typeface="Times New Roman" pitchFamily="18" charset="0"/>
              </a:rPr>
              <a:t>Знаёмства</a:t>
            </a:r>
            <a:r>
              <a:rPr lang="ru-RU" sz="3200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3200" b="1" dirty="0" err="1" smtClean="0">
                <a:latin typeface="Comic Sans MS" pitchFamily="66" charset="0"/>
                <a:cs typeface="Times New Roman" pitchFamily="18" charset="0"/>
              </a:rPr>
              <a:t>з</a:t>
            </a:r>
            <a:r>
              <a:rPr lang="ru-RU" sz="3200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3200" b="1" dirty="0" err="1" smtClean="0">
                <a:latin typeface="Comic Sans MS" pitchFamily="66" charset="0"/>
                <a:cs typeface="Times New Roman" pitchFamily="18" charset="0"/>
              </a:rPr>
              <a:t>новам</a:t>
            </a:r>
            <a:r>
              <a:rPr lang="ru-RU" sz="3200" b="1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3200" b="1" dirty="0" err="1" smtClean="0">
                <a:latin typeface="Comic Sans MS" pitchFamily="66" charset="0"/>
                <a:cs typeface="Times New Roman" pitchFamily="18" charset="0"/>
              </a:rPr>
              <a:t>матэрыялам</a:t>
            </a:r>
            <a:endParaRPr lang="ru-RU" sz="3200" b="1" dirty="0" smtClean="0"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" name="Picture 4" descr="I:\ГУЛЬНІ\Палёт у казку\resource\пнг\васьміног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572829"/>
            <a:ext cx="2643206" cy="26255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181</Words>
  <Application>Microsoft Office PowerPoint</Application>
  <PresentationFormat>Экран (4:3)</PresentationFormat>
  <Paragraphs>43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 1</vt:lpstr>
      <vt:lpstr>Слайд 2</vt:lpstr>
      <vt:lpstr>     1.  Выпраўце памылкі, растлумачце правапіс слоў: а) Не пакоіць; б) Не навідзець; в) Не згаджацца; г) Не здаровіцца; д) Невысокі, а нізкі. е) Не выкрыкваць. 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 Адзначце правільна напісаныя дзеясловы: а) Не пакоіць; б) Не навідзець; в) Не згаджацца</dc:title>
  <dc:creator>МЫ</dc:creator>
  <cp:lastModifiedBy>МЫ</cp:lastModifiedBy>
  <cp:revision>31</cp:revision>
  <dcterms:created xsi:type="dcterms:W3CDTF">2015-04-07T15:09:43Z</dcterms:created>
  <dcterms:modified xsi:type="dcterms:W3CDTF">2015-04-14T10:41:11Z</dcterms:modified>
</cp:coreProperties>
</file>